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5" r:id="rId5"/>
    <p:sldId id="263" r:id="rId6"/>
    <p:sldId id="260"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DC63AD-CB6D-46DC-A159-60A4CDE0F396}"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C63AD-CB6D-46DC-A159-60A4CDE0F396}"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DC63AD-CB6D-46DC-A159-60A4CDE0F396}"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DC63AD-CB6D-46DC-A159-60A4CDE0F396}"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DC63AD-CB6D-46DC-A159-60A4CDE0F396}" type="datetimeFigureOut">
              <a:rPr lang="en-US" smtClean="0"/>
              <a:pPr/>
              <a:t>8/2/2022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DC63AD-CB6D-46DC-A159-60A4CDE0F396}" type="datetimeFigureOut">
              <a:rPr lang="en-US" smtClean="0"/>
              <a:pPr/>
              <a:t>8/2/2022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C63AD-CB6D-46DC-A159-60A4CDE0F396}" type="datetimeFigureOut">
              <a:rPr lang="en-US" smtClean="0"/>
              <a:pPr/>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DC63AD-CB6D-46DC-A159-60A4CDE0F396}"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DC63AD-CB6D-46DC-A159-60A4CDE0F396}"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C63AD-CB6D-46DC-A159-60A4CDE0F396}"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C63AD-CB6D-46DC-A159-60A4CDE0F396}"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D8D9B-AEB9-4B92-B698-3AA505CB7C8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C63AD-CB6D-46DC-A159-60A4CDE0F396}" type="datetimeFigureOut">
              <a:rPr lang="en-US" smtClean="0"/>
              <a:pPr/>
              <a:t>8/2/2022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D8D9B-AEB9-4B92-B698-3AA505CB7C8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 Programming Language - GeeksforGeek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9" name="Rectangle 39"/>
          <p:cNvSpPr>
            <a:spLocks noChangeArrowheads="1"/>
          </p:cNvSpPr>
          <p:nvPr/>
        </p:nvSpPr>
        <p:spPr bwMode="auto">
          <a:xfrm>
            <a:off x="1" y="0"/>
            <a:ext cx="9144000" cy="4152391"/>
          </a:xfrm>
          <a:prstGeom prst="rect">
            <a:avLst/>
          </a:prstGeom>
          <a:noFill/>
          <a:ln w="9525">
            <a:noFill/>
            <a:miter lim="800000"/>
            <a:headEnd/>
            <a:tailEnd/>
          </a:ln>
          <a:effectLst/>
        </p:spPr>
        <p:txBody>
          <a:bodyPr vert="horz" wrap="square" lIns="91440" tIns="0" rIns="91440" bIns="88872"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Nunito Sans"/>
                <a:cs typeface="Arial" pitchFamily="34" charset="0"/>
              </a:rPr>
              <a:t>What is the basic structure of a C++ program?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Nunito Sans"/>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Nunito Sans"/>
                <a:cs typeface="Arial" pitchFamily="34" charset="0"/>
              </a:rPr>
              <a:t>Structure of a C++ program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Droid Serif"/>
                <a:cs typeface="Arial" pitchFamily="34" charset="0"/>
              </a:rPr>
              <a:t>A </a:t>
            </a:r>
            <a:r>
              <a:rPr kumimoji="0" lang="en-US" sz="2400" b="1" i="0" u="none" strike="noStrike" cap="none" normalizeH="0" baseline="0" dirty="0" smtClean="0">
                <a:ln>
                  <a:noFill/>
                </a:ln>
                <a:solidFill>
                  <a:srgbClr val="000000"/>
                </a:solidFill>
                <a:effectLst/>
                <a:latin typeface="Droid Serif"/>
                <a:cs typeface="Arial" pitchFamily="34" charset="0"/>
              </a:rPr>
              <a:t>C++ program</a:t>
            </a:r>
            <a:r>
              <a:rPr kumimoji="0" lang="en-US" sz="2400" b="0" i="0" u="none" strike="noStrike" cap="none" normalizeH="0" baseline="0" dirty="0" smtClean="0">
                <a:ln>
                  <a:noFill/>
                </a:ln>
                <a:solidFill>
                  <a:srgbClr val="000000"/>
                </a:solidFill>
                <a:effectLst/>
                <a:latin typeface="Droid Serif"/>
                <a:cs typeface="Arial" pitchFamily="34" charset="0"/>
              </a:rPr>
              <a:t> is structured in a specific and particular manner. In C++, a program is divided into the following three sections: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sz="2400" b="0" i="0" u="none" strike="noStrike" cap="none" normalizeH="0" baseline="0" dirty="0" smtClean="0">
                <a:ln>
                  <a:noFill/>
                </a:ln>
                <a:solidFill>
                  <a:srgbClr val="000000"/>
                </a:solidFill>
                <a:effectLst/>
                <a:latin typeface="Droid Serif"/>
                <a:cs typeface="Arial" pitchFamily="34" charset="0"/>
              </a:rPr>
              <a:t>Standard Libraries Section</a:t>
            </a:r>
            <a:br>
              <a:rPr kumimoji="0" lang="en-US" sz="2400" b="0" i="0" u="none" strike="noStrike" cap="none" normalizeH="0" baseline="0" dirty="0" smtClean="0">
                <a:ln>
                  <a:noFill/>
                </a:ln>
                <a:solidFill>
                  <a:srgbClr val="000000"/>
                </a:solidFill>
                <a:effectLst/>
                <a:latin typeface="Droid Serif"/>
                <a:cs typeface="Arial" pitchFamily="34" charset="0"/>
              </a:rPr>
            </a:br>
            <a:endParaRPr kumimoji="0" lang="en-US" sz="2400" b="0" i="0" u="none" strike="noStrike" cap="none" normalizeH="0" baseline="0" dirty="0" smtClean="0">
              <a:ln>
                <a:noFill/>
              </a:ln>
              <a:solidFill>
                <a:srgbClr val="000000"/>
              </a:solidFill>
              <a:effectLst/>
              <a:latin typeface="Droid Serif"/>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sz="2400" b="0" i="0" u="none" strike="noStrike" cap="none" normalizeH="0" baseline="0" dirty="0" smtClean="0">
                <a:ln>
                  <a:noFill/>
                </a:ln>
                <a:solidFill>
                  <a:srgbClr val="000000"/>
                </a:solidFill>
                <a:effectLst/>
                <a:latin typeface="Droid Serif"/>
                <a:cs typeface="Arial" pitchFamily="34" charset="0"/>
              </a:rPr>
              <a:t>Main Function Section</a:t>
            </a:r>
            <a:br>
              <a:rPr kumimoji="0" lang="en-US" sz="2400" b="0" i="0" u="none" strike="noStrike" cap="none" normalizeH="0" baseline="0" dirty="0" smtClean="0">
                <a:ln>
                  <a:noFill/>
                </a:ln>
                <a:solidFill>
                  <a:srgbClr val="000000"/>
                </a:solidFill>
                <a:effectLst/>
                <a:latin typeface="Droid Serif"/>
                <a:cs typeface="Arial" pitchFamily="34" charset="0"/>
              </a:rPr>
            </a:br>
            <a:endParaRPr kumimoji="0" lang="en-US" sz="2400" b="0" i="0" u="none" strike="noStrike" cap="none" normalizeH="0" baseline="0" dirty="0" smtClean="0">
              <a:ln>
                <a:noFill/>
              </a:ln>
              <a:solidFill>
                <a:srgbClr val="000000"/>
              </a:solidFill>
              <a:effectLst/>
              <a:latin typeface="Droid Serif"/>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sz="2400" b="0" i="0" u="none" strike="noStrike" cap="none" normalizeH="0" baseline="0" dirty="0" smtClean="0">
                <a:ln>
                  <a:noFill/>
                </a:ln>
                <a:solidFill>
                  <a:srgbClr val="000000"/>
                </a:solidFill>
                <a:effectLst/>
                <a:latin typeface="Droid Serif"/>
                <a:cs typeface="Arial" pitchFamily="34" charset="0"/>
              </a:rPr>
              <a:t>Function Body Section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Nunito Sans"/>
              <a:cs typeface="Arial" pitchFamily="34" charset="0"/>
            </a:endParaRPr>
          </a:p>
        </p:txBody>
      </p:sp>
      <p:pic>
        <p:nvPicPr>
          <p:cNvPr id="5160" name="Picture 40" descr="https://www.educative.io/cdn-cgi/image/f=auto,fit=cover,w=32,h=32/v2api/author/profile/6547532599525376/image/6504444036644864"/>
          <p:cNvPicPr>
            <a:picLocks noChangeAspect="1" noChangeArrowheads="1"/>
          </p:cNvPicPr>
          <p:nvPr/>
        </p:nvPicPr>
        <p:blipFill>
          <a:blip r:embed="rId2"/>
          <a:srcRect/>
          <a:stretch>
            <a:fillRect/>
          </a:stretch>
        </p:blipFill>
        <p:spPr bwMode="auto">
          <a:xfrm>
            <a:off x="127000" y="-731838"/>
            <a:ext cx="304800" cy="304800"/>
          </a:xfrm>
          <a:prstGeom prst="rect">
            <a:avLst/>
          </a:prstGeom>
          <a:noFill/>
        </p:spPr>
      </p:pic>
      <p:sp>
        <p:nvSpPr>
          <p:cNvPr id="5171" name="Rectangle 51"/>
          <p:cNvSpPr>
            <a:spLocks noChangeArrowheads="1"/>
          </p:cNvSpPr>
          <p:nvPr/>
        </p:nvSpPr>
        <p:spPr bwMode="auto">
          <a:xfrm>
            <a:off x="0" y="5572140"/>
            <a:ext cx="9144000" cy="366739"/>
          </a:xfrm>
          <a:prstGeom prst="rect">
            <a:avLst/>
          </a:prstGeom>
          <a:solidFill>
            <a:srgbClr val="F9F2F4"/>
          </a:solidFill>
          <a:ln w="9525">
            <a:noFill/>
            <a:miter lim="800000"/>
            <a:headEnd/>
            <a:tailEnd/>
          </a:ln>
          <a:effectLst/>
        </p:spPr>
        <p:txBody>
          <a:bodyPr vert="horz" wrap="square" lIns="91440" tIns="0" rIns="9144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70788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u="none" strike="noStrike" cap="none" normalizeH="0" baseline="0" dirty="0" smtClean="0">
                <a:ln>
                  <a:noFill/>
                </a:ln>
                <a:solidFill>
                  <a:srgbClr val="303030"/>
                </a:solidFill>
                <a:effectLst/>
                <a:latin typeface="Heebo"/>
                <a:cs typeface="Arial" pitchFamily="34" charset="0"/>
              </a:rPr>
              <a:t>C++ PREPROCESSOR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8" name="Rectangle 2"/>
          <p:cNvSpPr>
            <a:spLocks noChangeArrowheads="1"/>
          </p:cNvSpPr>
          <p:nvPr/>
        </p:nvSpPr>
        <p:spPr bwMode="auto">
          <a:xfrm>
            <a:off x="0" y="457200"/>
            <a:ext cx="9144000" cy="1587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099" name="Rectangle 3"/>
          <p:cNvSpPr>
            <a:spLocks noChangeArrowheads="1"/>
          </p:cNvSpPr>
          <p:nvPr/>
        </p:nvSpPr>
        <p:spPr bwMode="auto">
          <a:xfrm>
            <a:off x="0" y="473075"/>
            <a:ext cx="9144000"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Nunito"/>
                <a:cs typeface="Arial" pitchFamily="34" charset="0"/>
              </a:rPr>
              <a:t>The preprocessors are the directives, which give instructions to the compiler to preprocess the information before actual compilation starts.</a:t>
            </a:r>
            <a:endParaRPr kumimoji="0" lang="en-US" b="0" i="1"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Nunito"/>
                <a:cs typeface="Arial" pitchFamily="34" charset="0"/>
              </a:rPr>
              <a:t>All preprocessor directives begin with #, and only white-space characters may appear before a preprocessor directive on a line. Preprocessor directives are not C++ statements, so they do not end in a semicolon (;).</a:t>
            </a:r>
            <a:endParaRPr kumimoji="0" lang="en-US" b="0" i="1"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Nunito"/>
                <a:cs typeface="Arial" pitchFamily="34" charset="0"/>
              </a:rPr>
              <a:t>You already have seen a </a:t>
            </a:r>
            <a:r>
              <a:rPr kumimoji="0" lang="en-US" b="1" i="1" u="none" strike="noStrike" cap="none" normalizeH="0" baseline="0" dirty="0" smtClean="0">
                <a:ln>
                  <a:noFill/>
                </a:ln>
                <a:solidFill>
                  <a:srgbClr val="000000"/>
                </a:solidFill>
                <a:effectLst/>
                <a:latin typeface="Nunito"/>
                <a:cs typeface="Arial" pitchFamily="34" charset="0"/>
              </a:rPr>
              <a:t>#include</a:t>
            </a:r>
            <a:r>
              <a:rPr kumimoji="0" lang="en-US" b="0" i="1" u="none" strike="noStrike" cap="none" normalizeH="0" baseline="0" dirty="0" smtClean="0">
                <a:ln>
                  <a:noFill/>
                </a:ln>
                <a:solidFill>
                  <a:srgbClr val="000000"/>
                </a:solidFill>
                <a:effectLst/>
                <a:latin typeface="Nunito"/>
                <a:cs typeface="Arial" pitchFamily="34" charset="0"/>
              </a:rPr>
              <a:t> directive in all the examples. This macro is used to include a header file into the source file.</a:t>
            </a:r>
            <a:endParaRPr kumimoji="0" lang="en-US" b="0" i="1"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Nunito"/>
                <a:cs typeface="Arial" pitchFamily="34" charset="0"/>
              </a:rPr>
              <a:t>There are number of preprocessor directives supported by C++ like #include, #define, #if, #else, #line, etc.</a:t>
            </a:r>
            <a:endParaRPr kumimoji="0" lang="en-US" b="0" i="1" u="none" strike="noStrike" cap="none" normalizeH="0" baseline="0" dirty="0" smtClean="0">
              <a:ln>
                <a:noFill/>
              </a:ln>
              <a:solidFill>
                <a:schemeClr val="tx1"/>
              </a:solidFill>
              <a:effectLst/>
              <a:latin typeface="Arial" pitchFamily="34" charset="0"/>
              <a:cs typeface="Arial" pitchFamily="34" charset="0"/>
            </a:endParaRPr>
          </a:p>
        </p:txBody>
      </p:sp>
      <p:pic>
        <p:nvPicPr>
          <p:cNvPr id="4101" name="Picture 5" descr="Preprocessor Directives in C | 6 Types of Preprocessor Directives In C"/>
          <p:cNvPicPr>
            <a:picLocks noChangeAspect="1" noChangeArrowheads="1"/>
          </p:cNvPicPr>
          <p:nvPr/>
        </p:nvPicPr>
        <p:blipFill>
          <a:blip r:embed="rId2"/>
          <a:srcRect/>
          <a:stretch>
            <a:fillRect/>
          </a:stretch>
        </p:blipFill>
        <p:spPr bwMode="auto">
          <a:xfrm>
            <a:off x="0" y="3181349"/>
            <a:ext cx="9144000" cy="367665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8786842" cy="5262979"/>
          </a:xfrm>
          <a:prstGeom prst="rect">
            <a:avLst/>
          </a:prstGeom>
        </p:spPr>
        <p:txBody>
          <a:bodyPr wrap="square">
            <a:spAutoFit/>
          </a:bodyPr>
          <a:lstStyle/>
          <a:p>
            <a:pPr algn="ctr" fontAlgn="base"/>
            <a:r>
              <a:rPr lang="en-US" sz="2800" b="1" u="sng" dirty="0" smtClean="0"/>
              <a:t>There are 4 Main Types of Preprocessor Directives:  </a:t>
            </a:r>
          </a:p>
          <a:p>
            <a:pPr fontAlgn="base"/>
            <a:r>
              <a:rPr lang="en-US" sz="2800" dirty="0" smtClean="0"/>
              <a:t>Macros</a:t>
            </a:r>
          </a:p>
          <a:p>
            <a:pPr fontAlgn="base"/>
            <a:r>
              <a:rPr lang="en-US" sz="2800" dirty="0" smtClean="0"/>
              <a:t>File Inclusion</a:t>
            </a:r>
          </a:p>
          <a:p>
            <a:pPr fontAlgn="base"/>
            <a:r>
              <a:rPr lang="en-US" sz="2800" dirty="0" smtClean="0"/>
              <a:t>Conditional Compilation</a:t>
            </a:r>
          </a:p>
          <a:p>
            <a:pPr fontAlgn="base"/>
            <a:r>
              <a:rPr lang="en-US" sz="2800" dirty="0" smtClean="0"/>
              <a:t>Other directives</a:t>
            </a:r>
          </a:p>
          <a:p>
            <a:pPr fontAlgn="base"/>
            <a:r>
              <a:rPr lang="en-US" sz="2800" dirty="0" smtClean="0"/>
              <a:t>Let us now learn about each of these directives in detail. </a:t>
            </a:r>
          </a:p>
          <a:p>
            <a:pPr fontAlgn="base"/>
            <a:r>
              <a:rPr lang="en-US" sz="2800" b="1" dirty="0" smtClean="0"/>
              <a:t>1. Macros</a:t>
            </a:r>
          </a:p>
          <a:p>
            <a:pPr fontAlgn="base"/>
            <a:r>
              <a:rPr lang="en-US" sz="2800" dirty="0" smtClean="0"/>
              <a:t>Macros are pieces of code in a program that is given some name. Whenever this name is encountered by the compiler, the compiler replaces the name with the actual piece of code. The ‘#define’ directive is used to define a macro.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1000108"/>
            <a:ext cx="9144000" cy="1292662"/>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273239"/>
                </a:solidFill>
                <a:effectLst/>
                <a:latin typeface="urw-din"/>
                <a:cs typeface="Arial" pitchFamily="34" charset="0"/>
              </a:rPr>
              <a:t>2. File Inclusion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73239"/>
                </a:solidFill>
                <a:effectLst/>
                <a:latin typeface="urw-din"/>
                <a:cs typeface="Arial" pitchFamily="34" charset="0"/>
              </a:rPr>
              <a:t>This type of preprocessor directive tells the compiler to include a file in the source code program.  </a:t>
            </a:r>
            <a:r>
              <a:rPr kumimoji="0" lang="en-US" sz="1200" b="0" i="0" u="none" strike="noStrike" cap="none" normalizeH="0" baseline="0" dirty="0" smtClean="0">
                <a:ln>
                  <a:noFill/>
                </a:ln>
                <a:solidFill>
                  <a:srgbClr val="273239"/>
                </a:solidFill>
                <a:effectLst/>
                <a:latin typeface="urw-din"/>
                <a:cs typeface="Arial" pitchFamily="34" charset="0"/>
              </a:rPr>
              <a:t/>
            </a:r>
            <a:br>
              <a:rPr kumimoji="0" lang="en-US" sz="1200" b="0" i="0" u="none" strike="noStrike" cap="none" normalizeH="0" baseline="0" dirty="0" smtClean="0">
                <a:ln>
                  <a:noFill/>
                </a:ln>
                <a:solidFill>
                  <a:srgbClr val="273239"/>
                </a:solidFill>
                <a:effectLst/>
                <a:latin typeface="urw-din"/>
                <a:cs typeface="Arial" pitchFamily="34" charset="0"/>
              </a:rPr>
            </a:br>
            <a:endParaRPr kumimoji="0" lang="en-US" sz="1200" b="0" i="0" u="none" strike="noStrike" cap="none" normalizeH="0" baseline="0" dirty="0" smtClean="0">
              <a:ln>
                <a:noFill/>
              </a:ln>
              <a:solidFill>
                <a:srgbClr val="273239"/>
              </a:solidFill>
              <a:effectLst/>
              <a:latin typeface="Consolas" pitchFamily="49" charset="0"/>
              <a:cs typeface="Arial" pitchFamily="34" charset="0"/>
            </a:endParaRPr>
          </a:p>
        </p:txBody>
      </p:sp>
      <p:sp>
        <p:nvSpPr>
          <p:cNvPr id="4" name="Rectangle 3"/>
          <p:cNvSpPr/>
          <p:nvPr/>
        </p:nvSpPr>
        <p:spPr>
          <a:xfrm>
            <a:off x="0" y="2214554"/>
            <a:ext cx="9144000" cy="2308324"/>
          </a:xfrm>
          <a:prstGeom prst="rect">
            <a:avLst/>
          </a:prstGeom>
        </p:spPr>
        <p:txBody>
          <a:bodyPr wrap="square">
            <a:spAutoFit/>
          </a:bodyPr>
          <a:lstStyle/>
          <a:p>
            <a:pPr fontAlgn="base"/>
            <a:r>
              <a:rPr lang="en-US" sz="2400" b="1" dirty="0">
                <a:latin typeface="Times New Roman" pitchFamily="18" charset="0"/>
                <a:cs typeface="Times New Roman" pitchFamily="18" charset="0"/>
              </a:rPr>
              <a:t>3. Conditional Compilation</a:t>
            </a:r>
          </a:p>
          <a:p>
            <a:pPr algn="just" fontAlgn="base"/>
            <a:r>
              <a:rPr lang="en-US" sz="2400" dirty="0">
                <a:latin typeface="Times New Roman" pitchFamily="18" charset="0"/>
                <a:cs typeface="Times New Roman" pitchFamily="18" charset="0"/>
              </a:rPr>
              <a:t>Conditional Compilation directives are a type of directive that helps to compile a specific portion of the program or to skip the compilation of some specific part of the program based on some conditions. This can be done with the help of the two preprocessing commands ‘</a:t>
            </a:r>
            <a:r>
              <a:rPr lang="en-US" sz="2400" dirty="0" err="1">
                <a:latin typeface="Times New Roman" pitchFamily="18" charset="0"/>
                <a:cs typeface="Times New Roman" pitchFamily="18" charset="0"/>
              </a:rPr>
              <a:t>ifdef</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endif</a:t>
            </a:r>
            <a:r>
              <a:rPr lang="en-US" sz="2400" dirty="0">
                <a:latin typeface="Times New Roman" pitchFamily="18" charset="0"/>
                <a:cs typeface="Times New Roman" pitchFamily="18" charset="0"/>
              </a:rPr>
              <a:t>‘. </a:t>
            </a:r>
          </a:p>
        </p:txBody>
      </p:sp>
      <p:sp>
        <p:nvSpPr>
          <p:cNvPr id="5" name="Rectangle 4"/>
          <p:cNvSpPr/>
          <p:nvPr/>
        </p:nvSpPr>
        <p:spPr>
          <a:xfrm>
            <a:off x="0" y="4643446"/>
            <a:ext cx="9144000" cy="1815882"/>
          </a:xfrm>
          <a:prstGeom prst="rect">
            <a:avLst/>
          </a:prstGeom>
        </p:spPr>
        <p:txBody>
          <a:bodyPr wrap="square">
            <a:spAutoFit/>
          </a:bodyPr>
          <a:lstStyle/>
          <a:p>
            <a:pPr fontAlgn="base"/>
            <a:r>
              <a:rPr lang="en-US" b="1" dirty="0"/>
              <a:t>4. </a:t>
            </a:r>
            <a:r>
              <a:rPr lang="en-US" sz="2800" b="1" dirty="0"/>
              <a:t>Other Directives </a:t>
            </a:r>
          </a:p>
          <a:p>
            <a:pPr fontAlgn="base"/>
            <a:r>
              <a:rPr lang="en-US" sz="2800" dirty="0"/>
              <a:t>Apart from the above directives, there are two more directives that are not commonly used. These are: </a:t>
            </a:r>
            <a:br>
              <a:rPr lang="en-US" sz="2800" dirty="0"/>
            </a:br>
            <a:r>
              <a:rPr lang="en-US" sz="2800" b="1" dirty="0"/>
              <a:t>#</a:t>
            </a:r>
            <a:r>
              <a:rPr lang="en-US" sz="2800" b="1" dirty="0" err="1"/>
              <a:t>undef</a:t>
            </a:r>
            <a:r>
              <a:rPr lang="en-US" sz="2800" b="1" dirty="0"/>
              <a:t> Directive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ool Datatype in C++ - JournalDev"/>
          <p:cNvPicPr>
            <a:picLocks noChangeAspect="1" noChangeArrowheads="1"/>
          </p:cNvPicPr>
          <p:nvPr/>
        </p:nvPicPr>
        <p:blipFill>
          <a:blip r:embed="rId2"/>
          <a:srcRect/>
          <a:stretch>
            <a:fillRect/>
          </a:stretch>
        </p:blipFill>
        <p:spPr bwMode="auto">
          <a:xfrm>
            <a:off x="1" y="0"/>
            <a:ext cx="9143999" cy="3571876"/>
          </a:xfrm>
          <a:prstGeom prst="rect">
            <a:avLst/>
          </a:prstGeom>
          <a:noFill/>
        </p:spPr>
      </p:pic>
      <p:sp>
        <p:nvSpPr>
          <p:cNvPr id="3075" name="Rectangle 3"/>
          <p:cNvSpPr>
            <a:spLocks noChangeArrowheads="1"/>
          </p:cNvSpPr>
          <p:nvPr/>
        </p:nvSpPr>
        <p:spPr bwMode="auto">
          <a:xfrm>
            <a:off x="0" y="3643314"/>
            <a:ext cx="9144000" cy="2859729"/>
          </a:xfrm>
          <a:prstGeom prst="rect">
            <a:avLst/>
          </a:prstGeom>
          <a:solidFill>
            <a:srgbClr val="FFFFFF"/>
          </a:solidFill>
          <a:ln w="9525">
            <a:noFill/>
            <a:miter lim="800000"/>
            <a:headEnd/>
            <a:tailEnd/>
          </a:ln>
          <a:effectLst/>
        </p:spPr>
        <p:txBody>
          <a:bodyPr vert="horz" wrap="square" lIns="0" tIns="0" rIns="0" bIns="88872"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u="sng" strike="noStrike" cap="none" normalizeH="0" baseline="0" dirty="0" err="1" smtClean="0">
                <a:ln>
                  <a:noFill/>
                </a:ln>
                <a:solidFill>
                  <a:srgbClr val="273239"/>
                </a:solidFill>
                <a:effectLst/>
                <a:latin typeface="Sitka Text" pitchFamily="2" charset="0"/>
                <a:cs typeface="Arial" pitchFamily="34" charset="0"/>
              </a:rPr>
              <a:t>Bool</a:t>
            </a:r>
            <a:r>
              <a:rPr kumimoji="0" lang="en-US" sz="4000" b="1" u="sng" strike="noStrike" cap="none" normalizeH="0" baseline="0" dirty="0" smtClean="0">
                <a:ln>
                  <a:noFill/>
                </a:ln>
                <a:solidFill>
                  <a:srgbClr val="273239"/>
                </a:solidFill>
                <a:effectLst/>
                <a:latin typeface="Sitka Text" pitchFamily="2" charset="0"/>
                <a:cs typeface="Arial" pitchFamily="34" charset="0"/>
              </a:rPr>
              <a:t> data type in C++</a:t>
            </a:r>
          </a:p>
          <a:p>
            <a:pPr marL="0" marR="0" lvl="0" indent="0" algn="l"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rgbClr val="273239"/>
              </a:solidFill>
              <a:effectLst/>
              <a:latin typeface="sofia-pro"/>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273239"/>
                </a:solidFill>
                <a:effectLst/>
                <a:latin typeface="var(--font-din)"/>
                <a:cs typeface="Arial" pitchFamily="34" charset="0"/>
              </a:rPr>
              <a:t>The ISO/ANSI C++ Standard has added certain new data types to the original C++ </a:t>
            </a:r>
            <a:r>
              <a:rPr kumimoji="0" lang="en-US" sz="2000" b="0" i="0" u="none" strike="noStrike" cap="none" normalizeH="0" baseline="0" dirty="0" err="1" smtClean="0">
                <a:ln>
                  <a:noFill/>
                </a:ln>
                <a:solidFill>
                  <a:srgbClr val="273239"/>
                </a:solidFill>
                <a:effectLst/>
                <a:latin typeface="var(--font-din)"/>
                <a:cs typeface="Arial" pitchFamily="34" charset="0"/>
              </a:rPr>
              <a:t>specifications.They</a:t>
            </a:r>
            <a:r>
              <a:rPr kumimoji="0" lang="en-US" sz="2000" b="0" i="0" u="none" strike="noStrike" cap="none" normalizeH="0" baseline="0" dirty="0" smtClean="0">
                <a:ln>
                  <a:noFill/>
                </a:ln>
                <a:solidFill>
                  <a:srgbClr val="273239"/>
                </a:solidFill>
                <a:effectLst/>
                <a:latin typeface="var(--font-din)"/>
                <a:cs typeface="Arial" pitchFamily="34" charset="0"/>
              </a:rPr>
              <a:t> are provided to provide better control in certain situations as well as for providing conveniences to C++ programmers.</a:t>
            </a:r>
            <a:br>
              <a:rPr kumimoji="0" lang="en-US" sz="2000" b="0" i="0" u="none" strike="noStrike" cap="none" normalizeH="0" baseline="0" dirty="0" smtClean="0">
                <a:ln>
                  <a:noFill/>
                </a:ln>
                <a:solidFill>
                  <a:srgbClr val="273239"/>
                </a:solidFill>
                <a:effectLst/>
                <a:latin typeface="var(--font-din)"/>
                <a:cs typeface="Arial" pitchFamily="34" charset="0"/>
              </a:rPr>
            </a:br>
            <a:r>
              <a:rPr kumimoji="0" lang="en-US" sz="2000" b="0" i="0" u="none" strike="noStrike" cap="none" normalizeH="0" baseline="0" dirty="0" smtClean="0">
                <a:ln>
                  <a:noFill/>
                </a:ln>
                <a:solidFill>
                  <a:srgbClr val="273239"/>
                </a:solidFill>
                <a:effectLst/>
                <a:latin typeface="var(--font-din)"/>
                <a:cs typeface="Arial" pitchFamily="34" charset="0"/>
              </a:rPr>
              <a:t>One of the new data type is: </a:t>
            </a:r>
            <a:r>
              <a:rPr kumimoji="0" lang="en-US" sz="2000" b="1" i="0" u="none" strike="noStrike" cap="none" normalizeH="0" baseline="0" dirty="0" err="1" smtClean="0">
                <a:ln>
                  <a:noFill/>
                </a:ln>
                <a:solidFill>
                  <a:srgbClr val="273239"/>
                </a:solidFill>
                <a:effectLst/>
                <a:latin typeface="var(--font-din)"/>
                <a:cs typeface="Arial" pitchFamily="34" charset="0"/>
              </a:rPr>
              <a:t>bool</a:t>
            </a:r>
            <a:r>
              <a:rPr kumimoji="0" lang="en-US" sz="2000" b="0" i="0" u="none" strike="noStrike" cap="none" normalizeH="0" baseline="0" dirty="0" smtClean="0">
                <a:ln>
                  <a:noFill/>
                </a:ln>
                <a:solidFill>
                  <a:srgbClr val="273239"/>
                </a:solidFill>
                <a:effectLst/>
                <a:latin typeface="var(--font-din)"/>
                <a:cs typeface="Arial" pitchFamily="34" charset="0"/>
              </a:rPr>
              <a:t/>
            </a:r>
            <a:br>
              <a:rPr kumimoji="0" lang="en-US" sz="2000" b="0" i="0" u="none" strike="noStrike" cap="none" normalizeH="0" baseline="0" dirty="0" smtClean="0">
                <a:ln>
                  <a:noFill/>
                </a:ln>
                <a:solidFill>
                  <a:srgbClr val="273239"/>
                </a:solidFill>
                <a:effectLst/>
                <a:latin typeface="var(--font-din)"/>
                <a:cs typeface="Arial" pitchFamily="34" charset="0"/>
              </a:rPr>
            </a:br>
            <a:r>
              <a:rPr kumimoji="0" lang="en-US" sz="2000" b="1" i="0" u="none" strike="noStrike" cap="none" normalizeH="0" baseline="0" dirty="0" smtClean="0">
                <a:ln>
                  <a:noFill/>
                </a:ln>
                <a:solidFill>
                  <a:srgbClr val="273239"/>
                </a:solidFill>
                <a:effectLst/>
                <a:latin typeface="var(--font-din)"/>
                <a:cs typeface="Arial" pitchFamily="34" charset="0"/>
              </a:rPr>
              <a:t>Syntax:</a:t>
            </a:r>
            <a:endParaRPr kumimoji="0" lang="en-US" sz="2000" b="0" i="0" u="none" strike="noStrike" cap="none" normalizeH="0" baseline="0" dirty="0" smtClean="0">
              <a:ln>
                <a:noFill/>
              </a:ln>
              <a:solidFill>
                <a:srgbClr val="273239"/>
              </a:solidFill>
              <a:effectLst/>
              <a:latin typeface="var(--font-din)"/>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dirty="0" err="1" smtClean="0">
                <a:ln>
                  <a:noFill/>
                </a:ln>
                <a:solidFill>
                  <a:srgbClr val="273239"/>
                </a:solidFill>
                <a:effectLst>
                  <a:outerShdw blurRad="38100" dist="38100" dir="2700000" algn="tl">
                    <a:srgbClr val="000000">
                      <a:alpha val="43137"/>
                    </a:srgbClr>
                  </a:outerShdw>
                </a:effectLst>
                <a:latin typeface="Consolas" pitchFamily="49" charset="0"/>
                <a:cs typeface="Arial" pitchFamily="34" charset="0"/>
              </a:rPr>
              <a:t>bool</a:t>
            </a:r>
            <a:r>
              <a:rPr kumimoji="0" lang="en-US" sz="2000" b="0" i="1" u="none" strike="noStrike" cap="none" normalizeH="0" baseline="0" dirty="0" smtClean="0">
                <a:ln>
                  <a:noFill/>
                </a:ln>
                <a:solidFill>
                  <a:srgbClr val="273239"/>
                </a:solidFill>
                <a:effectLst>
                  <a:outerShdw blurRad="38100" dist="38100" dir="2700000" algn="tl">
                    <a:srgbClr val="000000">
                      <a:alpha val="43137"/>
                    </a:srgbClr>
                  </a:outerShdw>
                </a:effectLst>
                <a:latin typeface="Consolas" pitchFamily="49" charset="0"/>
                <a:cs typeface="Arial" pitchFamily="34" charset="0"/>
              </a:rPr>
              <a:t> b1 = true; // declaring a </a:t>
            </a:r>
            <a:r>
              <a:rPr kumimoji="0" lang="en-US" sz="2000" b="0" i="1" u="none" strike="noStrike" cap="none" normalizeH="0" baseline="0" dirty="0" err="1" smtClean="0">
                <a:ln>
                  <a:noFill/>
                </a:ln>
                <a:solidFill>
                  <a:srgbClr val="273239"/>
                </a:solidFill>
                <a:effectLst>
                  <a:outerShdw blurRad="38100" dist="38100" dir="2700000" algn="tl">
                    <a:srgbClr val="000000">
                      <a:alpha val="43137"/>
                    </a:srgbClr>
                  </a:outerShdw>
                </a:effectLst>
                <a:latin typeface="Consolas" pitchFamily="49" charset="0"/>
                <a:cs typeface="Arial" pitchFamily="34" charset="0"/>
              </a:rPr>
              <a:t>boolean</a:t>
            </a:r>
            <a:r>
              <a:rPr kumimoji="0" lang="en-US" sz="2000" b="0" i="1" u="none" strike="noStrike" cap="none" normalizeH="0" baseline="0" dirty="0" smtClean="0">
                <a:ln>
                  <a:noFill/>
                </a:ln>
                <a:solidFill>
                  <a:srgbClr val="273239"/>
                </a:solidFill>
                <a:effectLst>
                  <a:outerShdw blurRad="38100" dist="38100" dir="2700000" algn="tl">
                    <a:srgbClr val="000000">
                      <a:alpha val="43137"/>
                    </a:srgbClr>
                  </a:outerShdw>
                </a:effectLst>
                <a:latin typeface="Consolas" pitchFamily="49" charset="0"/>
                <a:cs typeface="Arial" pitchFamily="34" charset="0"/>
              </a:rPr>
              <a:t> variable with true value </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 Examples of &quot;Thank You for Your Business&quot; Emails | FutureofWorking.com"/>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221</Words>
  <Application>Microsoft Office PowerPoint</Application>
  <PresentationFormat>On-screen Show (4:3)</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dc:creator>
  <cp:lastModifiedBy>BCA</cp:lastModifiedBy>
  <cp:revision>5</cp:revision>
  <dcterms:created xsi:type="dcterms:W3CDTF">2022-07-25T05:11:12Z</dcterms:created>
  <dcterms:modified xsi:type="dcterms:W3CDTF">2022-08-02T06:02:48Z</dcterms:modified>
</cp:coreProperties>
</file>